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53" d="100"/>
          <a:sy n="53" d="100"/>
        </p:scale>
        <p:origin x="1142" y="24"/>
      </p:cViewPr>
      <p:guideLst/>
    </p:cSldViewPr>
  </p:slideViewPr>
  <p:outlineViewPr>
    <p:cViewPr>
      <p:scale>
        <a:sx n="33" d="100"/>
        <a:sy n="33" d="100"/>
      </p:scale>
      <p:origin x="0" y="-12738"/>
    </p:cViewPr>
  </p:outlineViewPr>
  <p:notesTextViewPr>
    <p:cViewPr>
      <p:scale>
        <a:sx n="3" d="2"/>
        <a:sy n="3" d="2"/>
      </p:scale>
      <p:origin x="0" y="-4397"/>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 Data also written to Azure SQL Database for access from Power BI</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darksky.net.</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MT can </a:t>
            </a:r>
            <a:r>
              <a:rPr lang="en-US" sz="1200" b="0" kern="1200" dirty="0">
                <a:solidFill>
                  <a:schemeClr val="tx1"/>
                </a:solidFill>
                <a:effectLst/>
                <a:latin typeface="+mn-lt"/>
                <a:ea typeface="+mn-ea"/>
                <a:cs typeface="+mn-cs"/>
              </a:rPr>
              <a:t>use Azure Machine Learning service and the Azure Machine Learning SDK to register the model in Azure ML's model registry and automatically deploy the model to an Azure Kubernetes Service (AKS) cluster. This creates a web service that can be invoked by any REST client, and the cluster can scale to meet demand as needed. This deployed web service takes the weather conditions and flight information as input and returns a response with the classification.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notebook that is executed also writes the summarized flight delay predictions to an Azure SQL Database. This data will be used by Power BI to display the predictions in a series of reports and dashboards.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dirty="0">
                <a:solidFill>
                  <a:schemeClr val="tx1"/>
                </a:solidFill>
                <a:effectLst/>
                <a:latin typeface="+mn-lt"/>
                <a:ea typeface="+mn-ea"/>
                <a:cs typeface="+mn-cs"/>
              </a:rPr>
              <a:t>Yes, Power BI is a good option for MT. Power BI can perform what is called a Direct Query against Apache Spark hive data sources as well as an Import query that copies the data into Power BI managed datasets from Spark. However, connecting Power BI to a Azure Databricks cluster requires it to be running any time a report is displayed. A more cost-effective solution is to write the summarized data to an Azure SQL Database each time the notebook is executed during the batch scoring process. In this case, Power BI uses Direct Query against the Azure SQL Database instead, allowing MT to terminate clusters that are not in use.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MT 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an Azure SQL Database table written to by the automated batch scoring process run in an Azure Databricks notebook.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service, you can deploy Docker-based container images with a single command to Azure Kubernetes Service managed by the Azure ML workspace.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Azure Machine Learning service provides APIs that you can use to retrain your models. You can also use the APIs to update existing deployments with updated versions of the model. As part of the data science workflow, you recreate the model in your experimentation environment. Then, you register the model with Azure Machine Learning service model registry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Can we use Azure Active Directory accounts for our users, and if so, can we restrict who can access Azure Databricks, when they can access it, require two-factor authentication, and restrict access if there is suspicious activity on their account? </a:t>
            </a:r>
          </a:p>
          <a:p>
            <a:r>
              <a:rPr lang="en-US" sz="1200" b="0" kern="1200" dirty="0">
                <a:solidFill>
                  <a:schemeClr val="tx1"/>
                </a:solidFill>
                <a:effectLst/>
                <a:latin typeface="+mn-lt"/>
                <a:ea typeface="+mn-ea"/>
                <a:cs typeface="+mn-cs"/>
              </a:rPr>
              <a:t>Azure Databricks is automatically integrated with Azure Active Directory (Azure AD). This allows you to control access to your workspace and allows users to sign in with their Microsoft or organizational account. Since users can sign in from a variety of devices from anywhere, simply focusing on who can access a resource is not sufficient anymore. Azure AD conditional access helps address this requirement by implementing automated access control decisions based on conditions. With conditional access, you can restrict sign-ins to your corporate network, require multi-factor authentication, restrict hours in which users can log in, and restrict access if there is a detected sign-in risk.</a:t>
            </a: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r>
              <a:rPr lang="en-US" sz="1200" b="0" kern="1200" dirty="0">
                <a:solidFill>
                  <a:schemeClr val="tx1"/>
                </a:solidFill>
                <a:effectLst/>
                <a:latin typeface="+mn-lt"/>
                <a:ea typeface="+mn-ea"/>
                <a:cs typeface="+mn-cs"/>
              </a:rPr>
              <a:t>Azure Data Lake Storage Gen2 provides the ability to store an unlimited number of items, each of unlimited size, having no upper limit on the total storage capacity. This makes it more capable than Azure Blob Storage since it removes the 2 PB account size limit, the page blob size limit, and the block blob limit imposed by Blob storage. However, given MT's low data growth projection, this is not a concern for them.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Another differentiator between the two storage services is that Blob Storage uses a flat storage schema with path names as part of the bob file names. This makes the WASB driver Spark uses to connect to Blob Storage for HDFS access do extra work to map file structures to blob paths. This can lead to degraded performance in cases of high volume and many small files. In contrast, ADLS Gen2 has hierarchical storage that provides granular POSIX permissions and Access Control Lists (ACLs). This provides greater flexibility in controlling access to files, and Spark uses the newer ABFS driver which can provide higher performance. However, MT's requirements do not include fine-grained permissions and hierarchical storage, and the size and velocity of their data will mean that they would likely never notice a significant performance difference between the two options.</a:t>
            </a:r>
          </a:p>
          <a:p>
            <a:br>
              <a:rPr lang="en-US" sz="1200" b="0" kern="1200">
                <a:solidFill>
                  <a:schemeClr val="tx1"/>
                </a:solidFill>
                <a:effectLst/>
                <a:latin typeface="+mn-lt"/>
                <a:ea typeface="+mn-ea"/>
                <a:cs typeface="+mn-cs"/>
              </a:rPr>
            </a:br>
            <a:r>
              <a:rPr lang="en-US" sz="1200" b="0" kern="1200">
                <a:solidFill>
                  <a:schemeClr val="tx1"/>
                </a:solidFill>
                <a:effectLst/>
                <a:latin typeface="+mn-lt"/>
                <a:ea typeface="+mn-ea"/>
                <a:cs typeface="+mn-cs"/>
              </a:rPr>
              <a:t>Given their requirements and comparison of services, Blob Storage is recommended as it meets MT's requirements, and is a more cost-effective solution.</a:t>
            </a:r>
            <a:endParaRPr lang="en-US" dirty="0"/>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6/5/2019 11:38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4" name="Picture 3" descr="High-level architecture diagram showing solution components.">
            <a:extLst>
              <a:ext uri="{FF2B5EF4-FFF2-40B4-BE49-F238E27FC236}">
                <a16:creationId xmlns:a16="http://schemas.microsoft.com/office/drawing/2014/main" id="{2BB2E73E-13D9-4CFB-A0B2-C87897A4D092}"/>
              </a:ext>
            </a:extLst>
          </p:cNvPr>
          <p:cNvPicPr>
            <a:picLocks noChangeAspect="1"/>
          </p:cNvPicPr>
          <p:nvPr/>
        </p:nvPicPr>
        <p:blipFill>
          <a:blip r:embed="rId3"/>
          <a:stretch>
            <a:fillRect/>
          </a:stretch>
        </p:blipFill>
        <p:spPr>
          <a:xfrm>
            <a:off x="1168872" y="1066223"/>
            <a:ext cx="9955127" cy="542097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5" name="Picture 4" descr="Blob storage contains prepared historical flight delay data. Azure Databricks is used to export trained model to Azure Machine Learning service, then deploy it to Azure Kubernetes Service.">
            <a:extLst>
              <a:ext uri="{FF2B5EF4-FFF2-40B4-BE49-F238E27FC236}">
                <a16:creationId xmlns:a16="http://schemas.microsoft.com/office/drawing/2014/main" id="{C42A9FC9-D8AA-4270-A61C-3CAB49CABD84}"/>
              </a:ext>
            </a:extLst>
          </p:cNvPr>
          <p:cNvPicPr>
            <a:picLocks noChangeAspect="1"/>
          </p:cNvPicPr>
          <p:nvPr/>
        </p:nvPicPr>
        <p:blipFill>
          <a:blip r:embed="rId3"/>
          <a:stretch>
            <a:fillRect/>
          </a:stretch>
        </p:blipFill>
        <p:spPr>
          <a:xfrm>
            <a:off x="1086206" y="2365847"/>
            <a:ext cx="10019588" cy="40465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Azure SQL Database</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4902</Words>
  <Application>Microsoft Office PowerPoint</Application>
  <PresentationFormat>Widescreen</PresentationFormat>
  <Paragraphs>305</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2019-06-06T03:57:36Z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